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91" r:id="rId3"/>
    <p:sldId id="271" r:id="rId4"/>
    <p:sldId id="308" r:id="rId5"/>
    <p:sldId id="302" r:id="rId6"/>
    <p:sldId id="311" r:id="rId7"/>
    <p:sldId id="313" r:id="rId8"/>
    <p:sldId id="303" r:id="rId9"/>
    <p:sldId id="301" r:id="rId10"/>
    <p:sldId id="305" r:id="rId11"/>
    <p:sldId id="304" r:id="rId12"/>
    <p:sldId id="309" r:id="rId13"/>
    <p:sldId id="312" r:id="rId14"/>
    <p:sldId id="265" r:id="rId15"/>
    <p:sldId id="306" r:id="rId16"/>
    <p:sldId id="268" r:id="rId17"/>
    <p:sldId id="260" r:id="rId18"/>
    <p:sldId id="26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老 甲鱼" initials="老" lastIdx="3" clrIdx="0">
    <p:extLst>
      <p:ext uri="{19B8F6BF-5375-455C-9EA6-DF929625EA0E}">
        <p15:presenceInfo xmlns:p15="http://schemas.microsoft.com/office/powerpoint/2012/main" userId="8e706fe32cce493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F0E"/>
    <a:srgbClr val="1F77B4"/>
    <a:srgbClr val="D0CECE"/>
    <a:srgbClr val="F4B183"/>
    <a:srgbClr val="F8CBAD"/>
    <a:srgbClr val="8FAADC"/>
    <a:srgbClr val="B4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59" autoAdjust="0"/>
    <p:restoredTop sz="94723" autoAdjust="0"/>
  </p:normalViewPr>
  <p:slideViewPr>
    <p:cSldViewPr snapToGrid="0">
      <p:cViewPr varScale="1">
        <p:scale>
          <a:sx n="80" d="100"/>
          <a:sy n="80" d="100"/>
        </p:scale>
        <p:origin x="390" y="42"/>
      </p:cViewPr>
      <p:guideLst/>
    </p:cSldViewPr>
  </p:slideViewPr>
  <p:outlineViewPr>
    <p:cViewPr>
      <p:scale>
        <a:sx n="100" d="100"/>
        <a:sy n="100" d="100"/>
      </p:scale>
      <p:origin x="0" y="-4686"/>
    </p:cViewPr>
    <p:sldLst>
      <p:sld r:id="rId1" collapse="1"/>
      <p:sld r:id="rId2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2.xml"/><Relationship Id="rId1" Type="http://schemas.openxmlformats.org/officeDocument/2006/relationships/slide" Target="slides/slide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24740E-8F52-4821-8A8D-03DDEC038A3B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9FA662-60CA-45D5-8BB1-0A7D21FB8F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815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Ok, I will begin my weekly Presentation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4260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058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934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010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3435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3674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1910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This week, I have a hard time learning Hidden Markov Models.</a:t>
            </a:r>
          </a:p>
          <a:p>
            <a:endParaRPr lang="en-US" altLang="zh-CN" dirty="0"/>
          </a:p>
          <a:p>
            <a:r>
              <a:rPr lang="en-US" altLang="zh-CN" dirty="0"/>
              <a:t>I need to allocate some time to learning probability in order to better understand advanced concepts.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20146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0810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4493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2644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5404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594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292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3517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888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819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1107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BD226F-0FDE-ADCA-B981-0737D9DC43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84ABB8-FEC8-D6C3-AF75-A249BCA471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9362A6-18C2-41E4-9ACE-B39C1F2BE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68CED4-2D82-18BF-3EE3-F1E04EFAF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9C9BD4-0F60-1E5C-8899-6CB9D052B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91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B42D37-FC51-BC1F-CFE1-652AD9776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A9D527-128B-C07A-BBE0-978418525D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AC53FE-9029-6241-CD11-FF843697A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A72D27-072D-2561-9A8C-6A89ECF4C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50EB72-67F8-9663-80D5-C5F41473E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864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D18C15-0487-9772-DD3C-4EE8DE4935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19F9B8-B02B-8761-B7FD-1A5A4CE914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AA57CA-2F73-4FD8-5775-0B0A001F5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DEA151-1EF8-017C-91EC-C8D93FF45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C598E3-6F79-E83E-B33C-8D793C441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614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5D8E04-D209-3C4C-9965-1A9935D35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15DA00-1781-D5ED-51FF-504382AD0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70773E-4E1B-CA9F-2B09-1D350653D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0AF8FB-65F4-1B1E-284F-526D5FC3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D579CA-2077-7F33-D1B2-612949384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253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3E27B6-FE66-0601-66C7-C6AC486F5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D7878E-40C4-EBC3-22F5-6F8F8A804E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FAB066-B532-2BD5-D2B5-6AD27DA1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11A1E0-664F-B975-B4D3-49BDB09DC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864908-3D90-70BB-944E-9485F0E41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78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449205-86A2-92D0-B772-3BCDDE11A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EB6F7E-6BAB-FC0A-F189-A81BD8F061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EE0D600-C072-A404-0F50-D6F408A54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1749D0-1E54-0679-5F53-4DAD703C7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802CCC7-E63E-6148-4B31-24485E2C2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0FC7AC-77D2-F96A-2A64-036FD1B79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229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9027A3-4356-3CF2-E8C1-2E3282394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0C3975-8154-4011-0D93-AE2AE1E07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E036807-7B14-F8B4-7686-FCB078914B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B1F7D2F-9A1E-475C-4359-C47497F3CA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5A76DD0-8C82-179D-1E33-C079E01D68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E19BF26-A3BF-6A72-9795-671707400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1C64E86-5447-674B-18FE-4EF08C522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6F3A91C-0205-9E3E-1805-D35AEA739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595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3D167-A1B5-3B26-4DFF-C07242A5E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91C883D-0D9A-CE53-7EF7-79408E992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12305E8-5115-78D3-7565-EBFCE5A07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1A55DAC-9F26-B6BB-1435-44342C730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072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F6DA0EA-9E66-4BCF-5830-69D52FAED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F96243A-C677-C2CA-C0CA-856636EBF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2D3CCC-B8BE-8B51-6415-680996976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799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BF03FB-7198-053E-39D0-C659624F1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C53A62-7BE4-5FE9-EE85-D6277D30D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8596C5-2EE7-BB5F-3193-DAB2C478B4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10BAF1-95B1-0C2A-B593-8E24DAC70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8862598-5738-8DE2-1D9C-6ADF08F7D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904FD61-713A-DE87-B32D-A780C0920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787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BC8BED-EF9A-927F-B5C9-64D91E511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B1DA5D9-48B9-B85F-1162-FDB05B5D3B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4F2ED3F-791A-28FA-5ED0-D7C471CC78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8CDF28C-0D1B-4D1B-9CE7-D58D04F43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AFD2B8-7442-04C4-DF52-E73728140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C22EBE4-6CBB-E2F1-A614-252DD0FF3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164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3409B96-826E-6F21-E565-18ACC1C03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E8153E-782F-9F38-B76E-3B4EC127A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41F551-E645-70FA-9CCA-DAB4A2AD36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47DC1B-4743-47FE-A400-A2B750CAD470}" type="datetimeFigureOut">
              <a:rPr lang="zh-CN" altLang="en-US" smtClean="0"/>
              <a:t>2023-08-27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09E3B-87F5-A773-48A2-52ABC59EF6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778694-5FFA-C370-8A8E-5A1E97C6D8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951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songuga/DataDemo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574963" y="3105834"/>
            <a:ext cx="9042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latin typeface="Consolas" panose="020B0609020204030204" pitchFamily="49" charset="0"/>
                <a:cs typeface="Times New Roman" panose="02020603050405020304" pitchFamily="18" charset="0"/>
              </a:rPr>
              <a:t>Weekly Presentation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974E84-A295-73A6-F451-ABDE3F1A1C08}"/>
              </a:ext>
            </a:extLst>
          </p:cNvPr>
          <p:cNvSpPr txBox="1"/>
          <p:nvPr/>
        </p:nvSpPr>
        <p:spPr>
          <a:xfrm>
            <a:off x="5044440" y="5292959"/>
            <a:ext cx="2103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err="1">
                <a:latin typeface="Consolas" panose="020B0609020204030204" pitchFamily="49" charset="0"/>
                <a:cs typeface="Times New Roman" panose="02020603050405020304" pitchFamily="18" charset="0"/>
              </a:rPr>
              <a:t>Jiayu</a:t>
            </a:r>
            <a:r>
              <a:rPr lang="en-US" altLang="zh-CN" sz="1600" dirty="0">
                <a:latin typeface="Consolas" panose="020B0609020204030204" pitchFamily="49" charset="0"/>
                <a:cs typeface="Times New Roman" panose="02020603050405020304" pitchFamily="18" charset="0"/>
              </a:rPr>
              <a:t> Chen</a:t>
            </a:r>
          </a:p>
          <a:p>
            <a:pPr algn="ctr"/>
            <a:r>
              <a:rPr lang="en-US" altLang="zh-CN" sz="1600" dirty="0">
                <a:latin typeface="Consolas" panose="020B0609020204030204" pitchFamily="49" charset="0"/>
                <a:cs typeface="Times New Roman" panose="02020603050405020304" pitchFamily="18" charset="0"/>
              </a:rPr>
              <a:t>2023.8.21</a:t>
            </a:r>
          </a:p>
        </p:txBody>
      </p:sp>
    </p:spTree>
    <p:extLst>
      <p:ext uri="{BB962C8B-B14F-4D97-AF65-F5344CB8AC3E}">
        <p14:creationId xmlns:p14="http://schemas.microsoft.com/office/powerpoint/2010/main" val="5765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816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Work_2: </a:t>
            </a:r>
            <a:r>
              <a:rPr lang="en-US" altLang="zh-CN" sz="1400" dirty="0"/>
              <a:t>S &amp; D prediction in the noise level of 0.1 by getting template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4B9CF12-A831-545C-B1D3-D127CF520246}"/>
              </a:ext>
            </a:extLst>
          </p:cNvPr>
          <p:cNvSpPr txBox="1"/>
          <p:nvPr/>
        </p:nvSpPr>
        <p:spPr>
          <a:xfrm>
            <a:off x="969877" y="5042500"/>
            <a:ext cx="5695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</a:t>
            </a:r>
            <a:r>
              <a:rPr lang="en-US" altLang="zh-CN" dirty="0"/>
              <a:t>HR</a:t>
            </a:r>
            <a:r>
              <a:rPr lang="zh-CN" altLang="en-US" dirty="0"/>
              <a:t>的周期分隔，会出现很严重的参差现象。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每分钟的</a:t>
            </a:r>
            <a:r>
              <a:rPr lang="en-US" altLang="zh-CN" dirty="0"/>
              <a:t>HR</a:t>
            </a:r>
            <a:r>
              <a:rPr lang="zh-CN" altLang="en-US" dirty="0"/>
              <a:t>，并不等于这十秒的</a:t>
            </a:r>
            <a:r>
              <a:rPr lang="en-US" altLang="zh-CN" dirty="0"/>
              <a:t>HR</a:t>
            </a:r>
            <a:r>
              <a:rPr lang="zh-CN" altLang="en-US" dirty="0"/>
              <a:t>，一点点的误差周期，就会导致效果很差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3930A31-865F-7F09-AF5C-C771086B0B99}"/>
              </a:ext>
            </a:extLst>
          </p:cNvPr>
          <p:cNvSpPr txBox="1"/>
          <p:nvPr/>
        </p:nvSpPr>
        <p:spPr>
          <a:xfrm>
            <a:off x="7047689" y="5577982"/>
            <a:ext cx="41744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同时</a:t>
            </a:r>
            <a:r>
              <a:rPr lang="en-US" altLang="zh-CN" dirty="0" err="1"/>
              <a:t>Kshapes</a:t>
            </a:r>
            <a:r>
              <a:rPr lang="zh-CN" altLang="en-US" dirty="0"/>
              <a:t>分成两类并且每一类的数量相近，</a:t>
            </a:r>
            <a:endParaRPr lang="en-US" altLang="zh-CN" dirty="0"/>
          </a:p>
          <a:p>
            <a:r>
              <a:rPr lang="zh-CN" altLang="en-US" dirty="0"/>
              <a:t>说明</a:t>
            </a:r>
            <a:r>
              <a:rPr lang="en-US" altLang="zh-CN" dirty="0" err="1"/>
              <a:t>kshapes</a:t>
            </a:r>
            <a:r>
              <a:rPr lang="zh-CN" altLang="en-US" dirty="0"/>
              <a:t>并没有生效</a:t>
            </a:r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D8F4C9B-108A-56AF-9323-AA42B3DBF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792" y="1093652"/>
            <a:ext cx="4242208" cy="35115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9A728F5-0ED4-CFB5-C6F4-FA0C17063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2140" y="1093652"/>
            <a:ext cx="4525532" cy="391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57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816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Work_2: </a:t>
            </a:r>
            <a:r>
              <a:rPr lang="en-US" altLang="zh-CN" sz="1400" dirty="0"/>
              <a:t>S &amp; D prediction in the noise level of 0.1 by getting template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4B9CF12-A831-545C-B1D3-D127CF520246}"/>
              </a:ext>
            </a:extLst>
          </p:cNvPr>
          <p:cNvSpPr txBox="1"/>
          <p:nvPr/>
        </p:nvSpPr>
        <p:spPr>
          <a:xfrm>
            <a:off x="1333675" y="5442414"/>
            <a:ext cx="913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基于峰数量的周期分隔，效果比基于</a:t>
            </a:r>
            <a:r>
              <a:rPr lang="en-US" altLang="zh-CN" dirty="0"/>
              <a:t>HR</a:t>
            </a:r>
            <a:r>
              <a:rPr lang="zh-CN" altLang="en-US" dirty="0"/>
              <a:t>的好很多，但依然不是很理想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86D2F0E-1007-3A99-0AAC-C5FF67B1C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103" y="885615"/>
            <a:ext cx="4799015" cy="418011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1142779-3576-AD67-E113-D33002B7E3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5038" y="800635"/>
            <a:ext cx="4672892" cy="41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92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816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Work_2: </a:t>
            </a:r>
            <a:r>
              <a:rPr lang="en-US" altLang="zh-CN" sz="1400" dirty="0"/>
              <a:t>S &amp; D prediction in the noise level of 0.1 by getting template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4B9CF12-A831-545C-B1D3-D127CF520246}"/>
              </a:ext>
            </a:extLst>
          </p:cNvPr>
          <p:cNvSpPr txBox="1"/>
          <p:nvPr/>
        </p:nvSpPr>
        <p:spPr>
          <a:xfrm>
            <a:off x="1528916" y="4284212"/>
            <a:ext cx="9134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基于峰数量的周期分隔，效果比基于</a:t>
            </a:r>
            <a:r>
              <a:rPr lang="en-US" altLang="zh-CN" dirty="0"/>
              <a:t>HR</a:t>
            </a:r>
            <a:r>
              <a:rPr lang="zh-CN" altLang="en-US" dirty="0"/>
              <a:t>的好很多，但依然不是很理想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502F1FC-A8A5-D4BD-EB91-DD917E0BBB7A}"/>
              </a:ext>
            </a:extLst>
          </p:cNvPr>
          <p:cNvSpPr txBox="1"/>
          <p:nvPr/>
        </p:nvSpPr>
        <p:spPr>
          <a:xfrm>
            <a:off x="1528916" y="4974673"/>
            <a:ext cx="9134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但是只有在</a:t>
            </a:r>
            <a:r>
              <a:rPr lang="en-US" altLang="zh-CN" dirty="0"/>
              <a:t>0.3</a:t>
            </a:r>
            <a:r>
              <a:rPr lang="zh-CN" altLang="en-US" dirty="0"/>
              <a:t>以内的信号，可以使用这些方法。噪声再大，就很难使用这种方法。可能需要使用先使用</a:t>
            </a:r>
            <a:r>
              <a:rPr lang="en-US" altLang="zh-CN" dirty="0"/>
              <a:t>Work_1</a:t>
            </a:r>
            <a:r>
              <a:rPr lang="zh-CN" altLang="en-US" dirty="0"/>
              <a:t>中的</a:t>
            </a:r>
            <a:r>
              <a:rPr lang="en-US" altLang="zh-CN" dirty="0"/>
              <a:t>SSA</a:t>
            </a:r>
            <a:r>
              <a:rPr lang="zh-CN" altLang="en-US" dirty="0"/>
              <a:t>进行降噪。</a:t>
            </a: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86CB2A7-5268-0F47-2CA2-5B5A8DB52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434" y="1071237"/>
            <a:ext cx="4616372" cy="302847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F46EA2B-A345-CC04-AA45-88EFB5FBF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958" y="1236996"/>
            <a:ext cx="4215892" cy="2790727"/>
          </a:xfrm>
          <a:prstGeom prst="rect">
            <a:avLst/>
          </a:prstGeom>
        </p:spPr>
      </p:pic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F97381C-4DA6-9F69-23D8-8BF2D6DE2448}"/>
              </a:ext>
            </a:extLst>
          </p:cNvPr>
          <p:cNvCxnSpPr>
            <a:cxnSpLocks/>
          </p:cNvCxnSpPr>
          <p:nvPr/>
        </p:nvCxnSpPr>
        <p:spPr>
          <a:xfrm flipH="1">
            <a:off x="2768600" y="1165513"/>
            <a:ext cx="1593850" cy="299085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3094239F-EA7C-A31D-73C6-9AA499CB5CA3}"/>
              </a:ext>
            </a:extLst>
          </p:cNvPr>
          <p:cNvCxnSpPr>
            <a:cxnSpLocks/>
          </p:cNvCxnSpPr>
          <p:nvPr/>
        </p:nvCxnSpPr>
        <p:spPr>
          <a:xfrm flipH="1">
            <a:off x="2768600" y="876425"/>
            <a:ext cx="3149600" cy="207343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416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816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Work_2: </a:t>
            </a:r>
            <a:r>
              <a:rPr lang="en-US" altLang="zh-CN" sz="1400" dirty="0"/>
              <a:t>S &amp; D prediction in the noise level of 0.1 by getting template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4B9CF12-A831-545C-B1D3-D127CF520246}"/>
              </a:ext>
            </a:extLst>
          </p:cNvPr>
          <p:cNvSpPr txBox="1"/>
          <p:nvPr/>
        </p:nvSpPr>
        <p:spPr>
          <a:xfrm>
            <a:off x="1528916" y="4284212"/>
            <a:ext cx="9134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基于峰数量的周期分隔，效果比基于</a:t>
            </a:r>
            <a:r>
              <a:rPr lang="en-US" altLang="zh-CN" dirty="0"/>
              <a:t>HR</a:t>
            </a:r>
            <a:r>
              <a:rPr lang="zh-CN" altLang="en-US" dirty="0"/>
              <a:t>的好很多，但依然不是很理想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502F1FC-A8A5-D4BD-EB91-DD917E0BBB7A}"/>
              </a:ext>
            </a:extLst>
          </p:cNvPr>
          <p:cNvSpPr txBox="1"/>
          <p:nvPr/>
        </p:nvSpPr>
        <p:spPr>
          <a:xfrm>
            <a:off x="1528916" y="4930543"/>
            <a:ext cx="9134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但是只有在</a:t>
            </a:r>
            <a:r>
              <a:rPr lang="en-US" altLang="zh-CN" dirty="0"/>
              <a:t>0.3</a:t>
            </a:r>
            <a:r>
              <a:rPr lang="zh-CN" altLang="en-US" dirty="0"/>
              <a:t>以内的信号，可以使用这些方法。噪声再大，就很难使用这种方法。可能需要使用先使用</a:t>
            </a:r>
            <a:r>
              <a:rPr lang="en-US" altLang="zh-CN" dirty="0"/>
              <a:t>Work_1</a:t>
            </a:r>
            <a:r>
              <a:rPr lang="zh-CN" altLang="en-US" dirty="0"/>
              <a:t>中的</a:t>
            </a:r>
            <a:r>
              <a:rPr lang="en-US" altLang="zh-CN" dirty="0"/>
              <a:t>SSA</a:t>
            </a:r>
            <a:r>
              <a:rPr lang="zh-CN" altLang="en-US" dirty="0"/>
              <a:t>进行降噪。</a:t>
            </a:r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60EBA4C-A62C-57CC-A83A-69BCA2105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401" y="1027074"/>
            <a:ext cx="4606000" cy="301905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942DB98-E4D9-7ACF-0D61-17CBEB10C9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384" y="1121540"/>
            <a:ext cx="4330700" cy="283012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CB646B8-D4CE-FCF0-C3D9-D9D06FBDAEC5}"/>
              </a:ext>
            </a:extLst>
          </p:cNvPr>
          <p:cNvSpPr txBox="1"/>
          <p:nvPr/>
        </p:nvSpPr>
        <p:spPr>
          <a:xfrm flipH="1">
            <a:off x="6949436" y="1324420"/>
            <a:ext cx="137541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800" dirty="0" err="1"/>
              <a:t>Template_D</a:t>
            </a:r>
            <a:r>
              <a:rPr lang="en-US" altLang="zh-CN" sz="800" dirty="0"/>
              <a:t> prediction</a:t>
            </a:r>
          </a:p>
          <a:p>
            <a:r>
              <a:rPr lang="en-US" altLang="zh-CN" sz="800" dirty="0" err="1"/>
              <a:t>Template_D</a:t>
            </a:r>
            <a:r>
              <a:rPr lang="en-US" altLang="zh-CN" sz="800" dirty="0"/>
              <a:t> label</a:t>
            </a:r>
            <a:endParaRPr lang="zh-CN" altLang="en-US" sz="800" dirty="0"/>
          </a:p>
        </p:txBody>
      </p:sp>
    </p:spTree>
    <p:extLst>
      <p:ext uri="{BB962C8B-B14F-4D97-AF65-F5344CB8AC3E}">
        <p14:creationId xmlns:p14="http://schemas.microsoft.com/office/powerpoint/2010/main" val="534879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>
            <a:extLst>
              <a:ext uri="{FF2B5EF4-FFF2-40B4-BE49-F238E27FC236}">
                <a16:creationId xmlns:a16="http://schemas.microsoft.com/office/drawing/2014/main" id="{32A2BE86-86A6-F1FC-83EE-91A826B532E5}"/>
              </a:ext>
            </a:extLst>
          </p:cNvPr>
          <p:cNvSpPr txBox="1"/>
          <p:nvPr/>
        </p:nvSpPr>
        <p:spPr>
          <a:xfrm>
            <a:off x="1122218" y="423950"/>
            <a:ext cx="4584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Work_3: </a:t>
            </a:r>
            <a:r>
              <a:rPr lang="en-US" altLang="zh-CN" sz="1400" dirty="0"/>
              <a:t>Tutorial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D3C1437-CD92-F8AB-CD0E-DB8E6FD1E81B}"/>
              </a:ext>
            </a:extLst>
          </p:cNvPr>
          <p:cNvSpPr txBox="1"/>
          <p:nvPr/>
        </p:nvSpPr>
        <p:spPr>
          <a:xfrm>
            <a:off x="4357137" y="835847"/>
            <a:ext cx="4965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Dataset Model</a:t>
            </a:r>
          </a:p>
          <a:p>
            <a:r>
              <a:rPr lang="zh-CN" altLang="en-US" dirty="0"/>
              <a:t>其他的成熟的库都有，类似</a:t>
            </a:r>
            <a:r>
              <a:rPr lang="en-US" altLang="zh-CN" dirty="0" err="1"/>
              <a:t>sktlearn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98E1EF5-9138-7A9E-8615-AF3DBA8BA502}"/>
              </a:ext>
            </a:extLst>
          </p:cNvPr>
          <p:cNvSpPr txBox="1"/>
          <p:nvPr/>
        </p:nvSpPr>
        <p:spPr>
          <a:xfrm>
            <a:off x="531668" y="2588110"/>
            <a:ext cx="95916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from Dataset import </a:t>
            </a:r>
            <a:r>
              <a:rPr lang="en-US" altLang="zh-CN" dirty="0" err="1"/>
              <a:t>load_scg</a:t>
            </a:r>
            <a:endParaRPr lang="en-US" altLang="zh-CN" dirty="0"/>
          </a:p>
          <a:p>
            <a:r>
              <a:rPr lang="en-US" altLang="zh-CN" dirty="0" err="1"/>
              <a:t>Signals_train</a:t>
            </a:r>
            <a:r>
              <a:rPr lang="en-US" altLang="zh-CN" dirty="0"/>
              <a:t>, </a:t>
            </a:r>
            <a:r>
              <a:rPr lang="en-US" altLang="zh-CN" dirty="0" err="1"/>
              <a:t>labels_train</a:t>
            </a:r>
            <a:r>
              <a:rPr lang="en-US" altLang="zh-CN" dirty="0"/>
              <a:t>, duration, fs = </a:t>
            </a:r>
            <a:r>
              <a:rPr lang="en-US" altLang="zh-CN" dirty="0" err="1"/>
              <a:t>load_scg</a:t>
            </a:r>
            <a:r>
              <a:rPr lang="en-US" altLang="zh-CN" dirty="0"/>
              <a:t>(0.8, 'train')</a:t>
            </a:r>
          </a:p>
          <a:p>
            <a:r>
              <a:rPr lang="en-US" altLang="zh-CN" dirty="0" err="1"/>
              <a:t>Signals_test</a:t>
            </a:r>
            <a:r>
              <a:rPr lang="en-US" altLang="zh-CN" dirty="0"/>
              <a:t>, </a:t>
            </a:r>
            <a:r>
              <a:rPr lang="en-US" altLang="zh-CN" dirty="0" err="1"/>
              <a:t>labels_test</a:t>
            </a:r>
            <a:r>
              <a:rPr lang="en-US" altLang="zh-CN" dirty="0"/>
              <a:t>, _, _ = </a:t>
            </a:r>
            <a:r>
              <a:rPr lang="en-US" altLang="zh-CN" dirty="0" err="1"/>
              <a:t>load_scg</a:t>
            </a:r>
            <a:r>
              <a:rPr lang="en-US" altLang="zh-CN" dirty="0"/>
              <a:t>(0.8, 'test')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AB1A6EB-E857-2988-EA13-4F75E5FCD9ED}"/>
              </a:ext>
            </a:extLst>
          </p:cNvPr>
          <p:cNvSpPr txBox="1"/>
          <p:nvPr/>
        </p:nvSpPr>
        <p:spPr>
          <a:xfrm>
            <a:off x="531668" y="4178927"/>
            <a:ext cx="1139998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fs = 100</a:t>
            </a:r>
          </a:p>
          <a:p>
            <a:r>
              <a:rPr lang="en-US" altLang="zh-CN" dirty="0" err="1"/>
              <a:t>sampling_rate</a:t>
            </a:r>
            <a:r>
              <a:rPr lang="en-US" altLang="zh-CN" dirty="0"/>
              <a:t> = 100</a:t>
            </a:r>
          </a:p>
          <a:p>
            <a:r>
              <a:rPr lang="en-US" altLang="zh-CN" dirty="0"/>
              <a:t>duration = 10</a:t>
            </a:r>
          </a:p>
          <a:p>
            <a:endParaRPr lang="en-US" altLang="zh-CN" dirty="0"/>
          </a:p>
          <a:p>
            <a:r>
              <a:rPr lang="en-US" altLang="zh-CN" dirty="0" err="1"/>
              <a:t>data_train</a:t>
            </a:r>
            <a:r>
              <a:rPr lang="en-US" altLang="zh-CN" dirty="0"/>
              <a:t> = </a:t>
            </a:r>
            <a:r>
              <a:rPr lang="en-US" altLang="zh-CN" dirty="0" err="1"/>
              <a:t>np.load</a:t>
            </a:r>
            <a:r>
              <a:rPr lang="en-US" altLang="zh-CN" dirty="0"/>
              <a:t>('../Data/sim_5000_0.1_90_140_train.npy')</a:t>
            </a:r>
          </a:p>
          <a:p>
            <a:r>
              <a:rPr lang="en-US" altLang="zh-CN" dirty="0" err="1"/>
              <a:t>data_test</a:t>
            </a:r>
            <a:r>
              <a:rPr lang="en-US" altLang="zh-CN" dirty="0"/>
              <a:t> = </a:t>
            </a:r>
            <a:r>
              <a:rPr lang="en-US" altLang="zh-CN" dirty="0" err="1"/>
              <a:t>np.load</a:t>
            </a:r>
            <a:r>
              <a:rPr lang="en-US" altLang="zh-CN" dirty="0"/>
              <a:t>('../Data/sim_3000_0.1_141_178_test.npy')</a:t>
            </a:r>
          </a:p>
          <a:p>
            <a:endParaRPr lang="en-US" altLang="zh-CN" dirty="0"/>
          </a:p>
          <a:p>
            <a:r>
              <a:rPr lang="en-US" altLang="zh-CN" dirty="0" err="1"/>
              <a:t>signals_train,S_train,D_train</a:t>
            </a:r>
            <a:r>
              <a:rPr lang="en-US" altLang="zh-CN" dirty="0"/>
              <a:t> = </a:t>
            </a:r>
            <a:r>
              <a:rPr lang="en-US" altLang="zh-CN" dirty="0" err="1"/>
              <a:t>data_train</a:t>
            </a:r>
            <a:r>
              <a:rPr lang="en-US" altLang="zh-CN" dirty="0"/>
              <a:t>[:, :1000],</a:t>
            </a:r>
            <a:r>
              <a:rPr lang="en-US" altLang="zh-CN" dirty="0" err="1"/>
              <a:t>data_train</a:t>
            </a:r>
            <a:r>
              <a:rPr lang="en-US" altLang="zh-CN" dirty="0"/>
              <a:t>[:, -2],</a:t>
            </a:r>
            <a:r>
              <a:rPr lang="en-US" altLang="zh-CN" dirty="0" err="1"/>
              <a:t>data_train</a:t>
            </a:r>
            <a:r>
              <a:rPr lang="en-US" altLang="zh-CN" dirty="0"/>
              <a:t>[:, -1]</a:t>
            </a:r>
          </a:p>
          <a:p>
            <a:r>
              <a:rPr lang="en-US" altLang="zh-CN" dirty="0" err="1"/>
              <a:t>signals_test,S_test,D_test</a:t>
            </a:r>
            <a:r>
              <a:rPr lang="en-US" altLang="zh-CN" dirty="0"/>
              <a:t> = </a:t>
            </a:r>
            <a:r>
              <a:rPr lang="en-US" altLang="zh-CN" dirty="0" err="1"/>
              <a:t>data_test</a:t>
            </a:r>
            <a:r>
              <a:rPr lang="en-US" altLang="zh-CN" dirty="0"/>
              <a:t>[:, :1000],</a:t>
            </a:r>
            <a:r>
              <a:rPr lang="en-US" altLang="zh-CN" dirty="0" err="1"/>
              <a:t>data_test</a:t>
            </a:r>
            <a:r>
              <a:rPr lang="en-US" altLang="zh-CN" dirty="0"/>
              <a:t>[:, -2],</a:t>
            </a:r>
            <a:r>
              <a:rPr lang="en-US" altLang="zh-CN" dirty="0" err="1"/>
              <a:t>data_test</a:t>
            </a:r>
            <a:r>
              <a:rPr lang="en-US" altLang="zh-CN" dirty="0"/>
              <a:t>[:, -1]</a:t>
            </a:r>
          </a:p>
        </p:txBody>
      </p:sp>
    </p:spTree>
    <p:extLst>
      <p:ext uri="{BB962C8B-B14F-4D97-AF65-F5344CB8AC3E}">
        <p14:creationId xmlns:p14="http://schemas.microsoft.com/office/powerpoint/2010/main" val="4256841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>
            <a:extLst>
              <a:ext uri="{FF2B5EF4-FFF2-40B4-BE49-F238E27FC236}">
                <a16:creationId xmlns:a16="http://schemas.microsoft.com/office/drawing/2014/main" id="{32A2BE86-86A6-F1FC-83EE-91A826B532E5}"/>
              </a:ext>
            </a:extLst>
          </p:cNvPr>
          <p:cNvSpPr txBox="1"/>
          <p:nvPr/>
        </p:nvSpPr>
        <p:spPr>
          <a:xfrm>
            <a:off x="1122218" y="423950"/>
            <a:ext cx="4584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Work_3: </a:t>
            </a:r>
            <a:r>
              <a:rPr lang="en-US" altLang="zh-CN" sz="1400" dirty="0"/>
              <a:t>Tutorial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1838174-CA00-74BA-139E-7112B4C73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5025"/>
            <a:ext cx="3149241" cy="32702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18F60B8-23FF-89D0-FF61-A52B3035E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1421" y="1164814"/>
            <a:ext cx="5547363" cy="506264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51E10FC-BC4B-0692-72F8-8E126B78C2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574"/>
          <a:stretch/>
        </p:blipFill>
        <p:spPr>
          <a:xfrm>
            <a:off x="8449214" y="330589"/>
            <a:ext cx="3742786" cy="292017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CFF72C3-3952-450D-90BD-DBF0B54B6C7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95" t="-1692" r="5845"/>
          <a:stretch/>
        </p:blipFill>
        <p:spPr>
          <a:xfrm>
            <a:off x="0" y="3874684"/>
            <a:ext cx="3098800" cy="2983316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62BD8DD8-4588-8A5E-BECA-7249064E3D0E}"/>
              </a:ext>
            </a:extLst>
          </p:cNvPr>
          <p:cNvSpPr/>
          <p:nvPr/>
        </p:nvSpPr>
        <p:spPr>
          <a:xfrm>
            <a:off x="3098800" y="3429000"/>
            <a:ext cx="5397500" cy="1905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445DB65-7B05-39A2-B040-C62B0C562D8B}"/>
              </a:ext>
            </a:extLst>
          </p:cNvPr>
          <p:cNvSpPr/>
          <p:nvPr/>
        </p:nvSpPr>
        <p:spPr>
          <a:xfrm>
            <a:off x="8480605" y="2595282"/>
            <a:ext cx="3669560" cy="5602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86B8611-EF66-802D-ACFF-B54266DF460E}"/>
              </a:ext>
            </a:extLst>
          </p:cNvPr>
          <p:cNvSpPr txBox="1"/>
          <p:nvPr/>
        </p:nvSpPr>
        <p:spPr>
          <a:xfrm>
            <a:off x="8395881" y="3874684"/>
            <a:ext cx="35535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一些</a:t>
            </a:r>
            <a:r>
              <a:rPr lang="en-US" altLang="zh-CN" dirty="0"/>
              <a:t>advanced filter</a:t>
            </a:r>
            <a:r>
              <a:rPr lang="zh-CN" altLang="en-US" dirty="0"/>
              <a:t>暂时不能完全理解，需要先学一会儿</a:t>
            </a:r>
            <a:r>
              <a:rPr lang="en-US" altLang="zh-CN" dirty="0" err="1"/>
              <a:t>dsp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目前的</a:t>
            </a:r>
            <a:r>
              <a:rPr lang="en-US" altLang="zh-CN" dirty="0"/>
              <a:t>SCG</a:t>
            </a:r>
            <a:r>
              <a:rPr lang="zh-CN" altLang="en-US" dirty="0"/>
              <a:t>数据集并不能很好的给出算法的</a:t>
            </a:r>
            <a:r>
              <a:rPr lang="en-US" altLang="zh-CN" dirty="0"/>
              <a:t>example</a:t>
            </a:r>
            <a:r>
              <a:rPr lang="zh-CN" altLang="en-US" dirty="0"/>
              <a:t>，比如</a:t>
            </a:r>
            <a:r>
              <a:rPr lang="en-US" altLang="zh-CN" dirty="0"/>
              <a:t>Blind Source Separation</a:t>
            </a:r>
          </a:p>
        </p:txBody>
      </p:sp>
    </p:spTree>
    <p:extLst>
      <p:ext uri="{BB962C8B-B14F-4D97-AF65-F5344CB8AC3E}">
        <p14:creationId xmlns:p14="http://schemas.microsoft.com/office/powerpoint/2010/main" val="2755355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Work_4: </a:t>
            </a:r>
            <a:r>
              <a:rPr lang="en-US" altLang="zh-CN" sz="1400" dirty="0"/>
              <a:t>Theoretical knowledge Learning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1F1E1A2-EAA5-F458-EF2C-03F08482877A}"/>
              </a:ext>
            </a:extLst>
          </p:cNvPr>
          <p:cNvSpPr txBox="1"/>
          <p:nvPr/>
        </p:nvSpPr>
        <p:spPr>
          <a:xfrm>
            <a:off x="1770031" y="1385264"/>
            <a:ext cx="30596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0">
                <a:solidFill>
                  <a:srgbClr val="353535"/>
                </a:solidFill>
                <a:effectLst/>
                <a:latin typeface="Consolas" panose="020B0609020204030204" pitchFamily="49" charset="0"/>
              </a:defRPr>
            </a:lvl1pPr>
          </a:lstStyle>
          <a:p>
            <a:pPr algn="ctr"/>
            <a:r>
              <a:rPr lang="en-US" altLang="zh-CN" sz="2000" b="1" dirty="0"/>
              <a:t>Signals and Systems</a:t>
            </a:r>
            <a:endParaRPr lang="zh-CN" altLang="en-US" sz="2000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6C7C0D7-F219-E08C-D3D9-87ED10553615}"/>
              </a:ext>
            </a:extLst>
          </p:cNvPr>
          <p:cNvSpPr txBox="1"/>
          <p:nvPr/>
        </p:nvSpPr>
        <p:spPr>
          <a:xfrm>
            <a:off x="1122219" y="1903188"/>
            <a:ext cx="506268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0">
                <a:solidFill>
                  <a:srgbClr val="353535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>
                <a:latin typeface="+mj-lt"/>
              </a:rPr>
              <a:t>Course:</a:t>
            </a:r>
            <a:r>
              <a:rPr lang="zh-CN" altLang="en-US" dirty="0">
                <a:latin typeface="+mj-lt"/>
              </a:rPr>
              <a:t> </a:t>
            </a:r>
            <a:r>
              <a:rPr lang="en-US" altLang="zh-CN" dirty="0">
                <a:latin typeface="+mj-lt"/>
              </a:rPr>
              <a:t>EE120, Berkeley </a:t>
            </a:r>
          </a:p>
          <a:p>
            <a:endParaRPr lang="en-US" altLang="zh-CN" dirty="0">
              <a:latin typeface="+mj-lt"/>
            </a:endParaRPr>
          </a:p>
          <a:p>
            <a:r>
              <a:rPr lang="en-US" altLang="zh-CN" b="1" dirty="0">
                <a:latin typeface="+mj-lt"/>
              </a:rPr>
              <a:t>This week’s</a:t>
            </a:r>
            <a:r>
              <a:rPr lang="zh-CN" altLang="en-US" b="1" dirty="0">
                <a:latin typeface="+mj-lt"/>
              </a:rPr>
              <a:t> </a:t>
            </a:r>
            <a:r>
              <a:rPr lang="en-US" altLang="zh-CN" b="1" dirty="0">
                <a:latin typeface="+mj-lt"/>
              </a:rPr>
              <a:t>Progress:</a:t>
            </a:r>
          </a:p>
          <a:p>
            <a:r>
              <a:rPr lang="en-US" altLang="zh-CN" dirty="0">
                <a:latin typeface="+mj-lt"/>
              </a:rPr>
              <a:t>Review 10 Lectures</a:t>
            </a:r>
          </a:p>
          <a:p>
            <a:r>
              <a:rPr lang="en-US" altLang="zh-CN" dirty="0">
                <a:latin typeface="+mj-lt"/>
              </a:rPr>
              <a:t>Finish 1 lab</a:t>
            </a:r>
          </a:p>
          <a:p>
            <a:endParaRPr lang="en-US" altLang="zh-CN" dirty="0">
              <a:latin typeface="+mj-lt"/>
            </a:endParaRPr>
          </a:p>
          <a:p>
            <a:r>
              <a:rPr lang="en-US" altLang="zh-CN" b="1" dirty="0">
                <a:latin typeface="+mj-lt"/>
              </a:rPr>
              <a:t>Next week’s</a:t>
            </a:r>
            <a:r>
              <a:rPr lang="zh-CN" altLang="en-US" b="1" dirty="0">
                <a:latin typeface="+mj-lt"/>
              </a:rPr>
              <a:t> </a:t>
            </a:r>
            <a:r>
              <a:rPr lang="en-US" altLang="zh-CN" b="1" dirty="0">
                <a:latin typeface="+mj-lt"/>
              </a:rPr>
              <a:t>plan:</a:t>
            </a:r>
          </a:p>
          <a:p>
            <a:r>
              <a:rPr lang="en-US" altLang="zh-CN" dirty="0">
                <a:latin typeface="+mj-lt"/>
              </a:rPr>
              <a:t>Lecture 10 (the DFT; FIR filters)</a:t>
            </a:r>
          </a:p>
          <a:p>
            <a:r>
              <a:rPr lang="en-US" altLang="zh-CN" dirty="0">
                <a:latin typeface="+mj-lt"/>
              </a:rPr>
              <a:t>Lecture 11 (Fourier transforms in two dimensions)</a:t>
            </a:r>
          </a:p>
          <a:p>
            <a:r>
              <a:rPr lang="en-US" altLang="zh-CN" dirty="0">
                <a:latin typeface="+mj-lt"/>
              </a:rPr>
              <a:t>Finish 1 lab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66F54C-EE63-8CEA-8FE4-D4569E42FD3A}"/>
              </a:ext>
            </a:extLst>
          </p:cNvPr>
          <p:cNvSpPr txBox="1"/>
          <p:nvPr/>
        </p:nvSpPr>
        <p:spPr>
          <a:xfrm>
            <a:off x="6594767" y="1903188"/>
            <a:ext cx="499657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0">
                <a:solidFill>
                  <a:srgbClr val="353535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>
                <a:latin typeface="+mj-lt"/>
              </a:rPr>
              <a:t>Course:</a:t>
            </a:r>
            <a:r>
              <a:rPr lang="zh-CN" altLang="en-US" dirty="0">
                <a:latin typeface="+mj-lt"/>
              </a:rPr>
              <a:t> </a:t>
            </a:r>
            <a:r>
              <a:rPr lang="en-US" altLang="zh-CN" dirty="0">
                <a:latin typeface="+mj-lt"/>
              </a:rPr>
              <a:t>CS109, </a:t>
            </a:r>
            <a:r>
              <a:rPr lang="en-US" altLang="zh-CN" dirty="0" err="1">
                <a:latin typeface="+mj-lt"/>
              </a:rPr>
              <a:t>Standford</a:t>
            </a:r>
            <a:endParaRPr lang="en-US" altLang="zh-CN" dirty="0">
              <a:latin typeface="+mj-lt"/>
            </a:endParaRPr>
          </a:p>
          <a:p>
            <a:endParaRPr lang="en-US" altLang="zh-CN" dirty="0">
              <a:latin typeface="+mj-lt"/>
            </a:endParaRPr>
          </a:p>
          <a:p>
            <a:r>
              <a:rPr lang="en-US" altLang="zh-CN" b="1" dirty="0">
                <a:latin typeface="+mj-lt"/>
              </a:rPr>
              <a:t>This week's progress:</a:t>
            </a:r>
          </a:p>
          <a:p>
            <a:r>
              <a:rPr lang="en-US" altLang="zh-CN" dirty="0">
                <a:latin typeface="+mj-lt"/>
              </a:rPr>
              <a:t>Part * 12</a:t>
            </a:r>
          </a:p>
          <a:p>
            <a:endParaRPr lang="en-US" altLang="zh-CN" dirty="0">
              <a:latin typeface="+mj-lt"/>
            </a:endParaRPr>
          </a:p>
          <a:p>
            <a:r>
              <a:rPr lang="en-US" altLang="zh-CN" b="1" dirty="0">
                <a:latin typeface="+mj-lt"/>
              </a:rPr>
              <a:t>Next week’s</a:t>
            </a:r>
            <a:r>
              <a:rPr lang="zh-CN" altLang="en-US" b="1" dirty="0">
                <a:latin typeface="+mj-lt"/>
              </a:rPr>
              <a:t> </a:t>
            </a:r>
            <a:r>
              <a:rPr lang="en-US" altLang="zh-CN" b="1" dirty="0">
                <a:latin typeface="+mj-lt"/>
              </a:rPr>
              <a:t>plan:</a:t>
            </a:r>
          </a:p>
          <a:p>
            <a:r>
              <a:rPr lang="en-US" altLang="zh-CN" dirty="0">
                <a:latin typeface="+mj-lt"/>
              </a:rPr>
              <a:t>Part * 12</a:t>
            </a:r>
          </a:p>
          <a:p>
            <a:endParaRPr lang="en-US" altLang="zh-CN" b="1" dirty="0"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4F09BA0-ED6D-D618-0DE5-FC3CA2527B20}"/>
              </a:ext>
            </a:extLst>
          </p:cNvPr>
          <p:cNvSpPr txBox="1"/>
          <p:nvPr/>
        </p:nvSpPr>
        <p:spPr>
          <a:xfrm>
            <a:off x="6594767" y="1385264"/>
            <a:ext cx="53650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0">
                <a:solidFill>
                  <a:srgbClr val="353535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sz="2000" b="1" dirty="0"/>
              <a:t>Probability for Computer Scientists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189137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1753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onsolas" panose="020B0609020204030204" pitchFamily="49" charset="0"/>
                <a:cs typeface="Times New Roman" panose="02020603050405020304" pitchFamily="18" charset="0"/>
              </a:rPr>
              <a:t>Questions</a:t>
            </a:r>
            <a:endParaRPr lang="en-US" altLang="zh-CN" sz="3200" dirty="0"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7A0A276-ED6D-9AA8-53E0-36DC0D9FA2F6}"/>
              </a:ext>
            </a:extLst>
          </p:cNvPr>
          <p:cNvSpPr txBox="1"/>
          <p:nvPr/>
        </p:nvSpPr>
        <p:spPr>
          <a:xfrm>
            <a:off x="2085995" y="1962356"/>
            <a:ext cx="835586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0">
                <a:solidFill>
                  <a:srgbClr val="353535"/>
                </a:solidFill>
                <a:effectLst/>
                <a:latin typeface="Consolas" panose="020B0609020204030204" pitchFamily="49" charset="0"/>
              </a:defRPr>
            </a:lvl1pPr>
          </a:lstStyle>
          <a:p>
            <a:pPr marL="342900" indent="-342900">
              <a:buAutoNum type="arabicPeriod"/>
            </a:pPr>
            <a:r>
              <a:rPr lang="zh-CN" altLang="en-US" dirty="0"/>
              <a:t>数据集对于很多</a:t>
            </a:r>
            <a:r>
              <a:rPr lang="en-US" altLang="zh-CN" dirty="0"/>
              <a:t>Tutorial</a:t>
            </a:r>
            <a:r>
              <a:rPr lang="zh-CN" altLang="en-US" dirty="0"/>
              <a:t>算法不再合适（比如。。。）。是我们自己</a:t>
            </a:r>
            <a:r>
              <a:rPr lang="en-US" altLang="zh-CN" dirty="0"/>
              <a:t>build</a:t>
            </a:r>
            <a:r>
              <a:rPr lang="zh-CN" altLang="en-US" dirty="0"/>
              <a:t>一些简单的数据集进行。还是你再给我们一个模拟数据集。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FontTx/>
              <a:buAutoNum type="arabicPeriod"/>
            </a:pPr>
            <a:r>
              <a:rPr lang="en-US" altLang="zh-CN" dirty="0"/>
              <a:t>What’s that </a:t>
            </a:r>
            <a:r>
              <a:rPr lang="en-US" altLang="zh-CN" dirty="0" err="1"/>
              <a:t>mean:</a:t>
            </a:r>
            <a:r>
              <a:rPr lang="en-US" altLang="zh-CN" sz="18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It</a:t>
            </a:r>
            <a:r>
              <a:rPr lang="en-US" altLang="zh-CN" sz="18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can be based on </a:t>
            </a:r>
            <a:r>
              <a:rPr lang="en-US" altLang="zh-CN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our SCG generator</a:t>
            </a:r>
            <a:r>
              <a:rPr lang="en-US" altLang="zh-CN" sz="18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and make it support different mother wavelets, such as Harr, Daubechies, Biorthogonal, </a:t>
            </a:r>
            <a:r>
              <a:rPr lang="en-US" altLang="zh-CN" sz="18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Symlet</a:t>
            </a:r>
            <a:r>
              <a:rPr lang="en-US" altLang="zh-CN" sz="18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Meyer and </a:t>
            </a:r>
            <a:r>
              <a:rPr lang="en-US" altLang="zh-CN" sz="18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Coiflets</a:t>
            </a:r>
            <a:r>
              <a:rPr lang="en-US" altLang="zh-CN" sz="18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The Nk2’s SCG simulation is based on Daubechies, should we use Harr or </a:t>
            </a:r>
            <a:r>
              <a:rPr lang="en-US" altLang="zh-CN" sz="18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Symlet</a:t>
            </a:r>
            <a:r>
              <a:rPr lang="en-US" altLang="zh-CN" sz="18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to simulate SCG?</a:t>
            </a:r>
            <a:endParaRPr lang="en-US" altLang="zh-CN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AutoNum type="arabicPeriod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84639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5219007" y="3105834"/>
            <a:ext cx="1753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015943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725568" y="771425"/>
            <a:ext cx="9042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Consolas" panose="020B0609020204030204" pitchFamily="49" charset="0"/>
                <a:cs typeface="Times New Roman" panose="02020603050405020304" pitchFamily="18" charset="0"/>
              </a:rPr>
              <a:t>Work Description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62255-7A4A-1C35-FF69-9A58CEC1EDD3}"/>
              </a:ext>
            </a:extLst>
          </p:cNvPr>
          <p:cNvSpPr txBox="1"/>
          <p:nvPr/>
        </p:nvSpPr>
        <p:spPr>
          <a:xfrm>
            <a:off x="2699802" y="1839258"/>
            <a:ext cx="80678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Work_1: Attempting to predict S and D using signals with a noise level of 0.8 by</a:t>
            </a:r>
            <a:r>
              <a:rPr lang="zh-CN" altLang="en-US" dirty="0"/>
              <a:t> </a:t>
            </a:r>
            <a:r>
              <a:rPr lang="en-US" altLang="zh-CN" dirty="0"/>
              <a:t>decomposition. S=3.9, D=5.8 compared with S=13, D=9 last week.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Work_2: Attempting to predict S and D using signals with a noise level of 0.1 by getting template. Some interesting observations were made.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Work_3:Tutorial Writing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Work_4:</a:t>
            </a:r>
            <a:r>
              <a:rPr lang="en-US" altLang="zh-CN" sz="1800" dirty="0"/>
              <a:t>Theoretical knowledge Learning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63862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A0E20BA-D4C8-D2CE-2DE1-A0E1D320E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41" y="3171906"/>
            <a:ext cx="3925902" cy="35126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E69F752-B1A1-E033-7E6B-123510BF62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0881" y="2853769"/>
            <a:ext cx="2383050" cy="1458541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6523A07-6F74-2563-6038-FDCAA9920CCA}"/>
              </a:ext>
            </a:extLst>
          </p:cNvPr>
          <p:cNvCxnSpPr>
            <a:cxnSpLocks/>
          </p:cNvCxnSpPr>
          <p:nvPr/>
        </p:nvCxnSpPr>
        <p:spPr>
          <a:xfrm>
            <a:off x="4131702" y="858366"/>
            <a:ext cx="0" cy="599216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4E61559-E208-8E04-52F1-C784A49E26C3}"/>
              </a:ext>
            </a:extLst>
          </p:cNvPr>
          <p:cNvSpPr txBox="1"/>
          <p:nvPr/>
        </p:nvSpPr>
        <p:spPr>
          <a:xfrm>
            <a:off x="1103319" y="1089611"/>
            <a:ext cx="2906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普通</a:t>
            </a:r>
            <a:r>
              <a:rPr lang="en-US" altLang="zh-CN" dirty="0"/>
              <a:t>SSA</a:t>
            </a:r>
            <a:r>
              <a:rPr lang="zh-CN" altLang="en-US" dirty="0"/>
              <a:t>的基本流程</a:t>
            </a:r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37B5B4D-EFA6-72A9-C65C-D731A5B5412A}"/>
              </a:ext>
            </a:extLst>
          </p:cNvPr>
          <p:cNvSpPr txBox="1"/>
          <p:nvPr/>
        </p:nvSpPr>
        <p:spPr>
          <a:xfrm>
            <a:off x="626197" y="1571720"/>
            <a:ext cx="29060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Step1.</a:t>
            </a:r>
          </a:p>
          <a:p>
            <a:r>
              <a:rPr lang="zh-CN" altLang="en-US" dirty="0"/>
              <a:t>对信号处理后进行</a:t>
            </a:r>
            <a:r>
              <a:rPr lang="en-US" altLang="zh-CN" dirty="0"/>
              <a:t>SVD</a:t>
            </a:r>
            <a:r>
              <a:rPr lang="zh-CN" altLang="en-US" dirty="0"/>
              <a:t>分解，后计算</a:t>
            </a:r>
            <a:r>
              <a:rPr lang="en-US" altLang="zh-CN" dirty="0"/>
              <a:t>W-</a:t>
            </a:r>
            <a:r>
              <a:rPr lang="zh-CN" altLang="en-US" dirty="0"/>
              <a:t>相关性系数</a:t>
            </a:r>
            <a:endParaRPr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7C6D36C-1453-EE30-D781-E6B5A0C5F3BF}"/>
              </a:ext>
            </a:extLst>
          </p:cNvPr>
          <p:cNvSpPr txBox="1"/>
          <p:nvPr/>
        </p:nvSpPr>
        <p:spPr>
          <a:xfrm>
            <a:off x="4878474" y="1571720"/>
            <a:ext cx="3511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Step2.</a:t>
            </a:r>
          </a:p>
          <a:p>
            <a:r>
              <a:rPr lang="zh-CN" altLang="en-US" dirty="0"/>
              <a:t>根据相关性划分</a:t>
            </a:r>
            <a:r>
              <a:rPr lang="en-US" altLang="zh-CN" dirty="0"/>
              <a:t>group(</a:t>
            </a:r>
            <a:r>
              <a:rPr lang="zh-CN" altLang="en-US" dirty="0"/>
              <a:t>用眼睛看，似乎没有自动划分</a:t>
            </a:r>
            <a:r>
              <a:rPr lang="en-US" altLang="zh-CN" dirty="0"/>
              <a:t>group</a:t>
            </a:r>
            <a:r>
              <a:rPr lang="zh-CN" altLang="en-US" dirty="0"/>
              <a:t>的方法</a:t>
            </a:r>
            <a:r>
              <a:rPr lang="en-US" altLang="zh-CN" dirty="0"/>
              <a:t>)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41E484A-5210-E8DB-635B-D1695668C0D1}"/>
              </a:ext>
            </a:extLst>
          </p:cNvPr>
          <p:cNvGrpSpPr/>
          <p:nvPr/>
        </p:nvGrpSpPr>
        <p:grpSpPr>
          <a:xfrm>
            <a:off x="4731146" y="3171906"/>
            <a:ext cx="3806159" cy="3512649"/>
            <a:chOff x="5213268" y="2211106"/>
            <a:chExt cx="4745120" cy="4245633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D43944E-1679-083C-F090-577A43CE1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13268" y="2211106"/>
              <a:ext cx="4745120" cy="4245633"/>
            </a:xfrm>
            <a:prstGeom prst="rect">
              <a:avLst/>
            </a:prstGeom>
          </p:spPr>
        </p:pic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C77F6B53-CF0A-B93C-046C-FF4B8826FFB8}"/>
                </a:ext>
              </a:extLst>
            </p:cNvPr>
            <p:cNvSpPr/>
            <p:nvPr/>
          </p:nvSpPr>
          <p:spPr>
            <a:xfrm>
              <a:off x="5576894" y="2514600"/>
              <a:ext cx="202398" cy="185738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BA96BE4-8F34-E5E6-A5DF-6B1D3A5CE712}"/>
                </a:ext>
              </a:extLst>
            </p:cNvPr>
            <p:cNvSpPr/>
            <p:nvPr/>
          </p:nvSpPr>
          <p:spPr>
            <a:xfrm>
              <a:off x="5696124" y="2636173"/>
              <a:ext cx="327483" cy="320387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4BD3188-1A79-3DAB-CFA9-B549CDFDC037}"/>
                </a:ext>
              </a:extLst>
            </p:cNvPr>
            <p:cNvSpPr/>
            <p:nvPr/>
          </p:nvSpPr>
          <p:spPr>
            <a:xfrm>
              <a:off x="5952343" y="2887980"/>
              <a:ext cx="245438" cy="261590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D2C8373-BE9F-02B5-B0AA-1BFD130DD588}"/>
                </a:ext>
              </a:extLst>
            </p:cNvPr>
            <p:cNvSpPr/>
            <p:nvPr/>
          </p:nvSpPr>
          <p:spPr>
            <a:xfrm>
              <a:off x="6104742" y="3040380"/>
              <a:ext cx="3088769" cy="3074670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F3E2DF46-E57C-326A-5772-3F57B5232F83}"/>
              </a:ext>
            </a:extLst>
          </p:cNvPr>
          <p:cNvSpPr txBox="1"/>
          <p:nvPr/>
        </p:nvSpPr>
        <p:spPr>
          <a:xfrm>
            <a:off x="9600410" y="1632800"/>
            <a:ext cx="1885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Step3. </a:t>
            </a:r>
          </a:p>
          <a:p>
            <a:r>
              <a:rPr lang="zh-CN" altLang="en-US" dirty="0"/>
              <a:t>重构信号 </a:t>
            </a:r>
            <a:r>
              <a:rPr lang="en-US" altLang="zh-CN" dirty="0"/>
              <a:t>based on the group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2E4BE72F-B5DC-CAE2-478E-0D212CCF04EE}"/>
              </a:ext>
            </a:extLst>
          </p:cNvPr>
          <p:cNvCxnSpPr>
            <a:cxnSpLocks/>
          </p:cNvCxnSpPr>
          <p:nvPr/>
        </p:nvCxnSpPr>
        <p:spPr>
          <a:xfrm>
            <a:off x="8957702" y="885615"/>
            <a:ext cx="0" cy="599216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D1268FF2-9C57-EF1E-3337-071EE294C47C}"/>
              </a:ext>
            </a:extLst>
          </p:cNvPr>
          <p:cNvSpPr txBox="1"/>
          <p:nvPr/>
        </p:nvSpPr>
        <p:spPr>
          <a:xfrm>
            <a:off x="9298598" y="4653230"/>
            <a:ext cx="2893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第一个重构的信号一般是</a:t>
            </a:r>
            <a:r>
              <a:rPr lang="en-US" altLang="zh-CN" dirty="0"/>
              <a:t>trend</a:t>
            </a:r>
          </a:p>
          <a:p>
            <a:endParaRPr lang="en-US" altLang="zh-CN" dirty="0"/>
          </a:p>
          <a:p>
            <a:r>
              <a:rPr lang="zh-CN" altLang="en-US" dirty="0"/>
              <a:t>中间的重构的信号一般是周期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最末的信号一般是</a:t>
            </a:r>
            <a:r>
              <a:rPr lang="en-US" altLang="zh-CN" dirty="0"/>
              <a:t>Noise</a:t>
            </a:r>
          </a:p>
        </p:txBody>
      </p:sp>
    </p:spTree>
    <p:extLst>
      <p:ext uri="{BB962C8B-B14F-4D97-AF65-F5344CB8AC3E}">
        <p14:creationId xmlns:p14="http://schemas.microsoft.com/office/powerpoint/2010/main" val="2164137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6523A07-6F74-2563-6038-FDCAA9920CCA}"/>
              </a:ext>
            </a:extLst>
          </p:cNvPr>
          <p:cNvCxnSpPr>
            <a:cxnSpLocks/>
          </p:cNvCxnSpPr>
          <p:nvPr/>
        </p:nvCxnSpPr>
        <p:spPr>
          <a:xfrm>
            <a:off x="4131702" y="858366"/>
            <a:ext cx="0" cy="599216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4E61559-E208-8E04-52F1-C784A49E26C3}"/>
              </a:ext>
            </a:extLst>
          </p:cNvPr>
          <p:cNvSpPr txBox="1"/>
          <p:nvPr/>
        </p:nvSpPr>
        <p:spPr>
          <a:xfrm>
            <a:off x="1103319" y="1089611"/>
            <a:ext cx="2906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我使用的简化版</a:t>
            </a:r>
            <a:r>
              <a:rPr lang="en-US" altLang="zh-CN" dirty="0"/>
              <a:t>SSA</a:t>
            </a:r>
            <a:r>
              <a:rPr lang="zh-CN" altLang="en-US" dirty="0"/>
              <a:t>的流程</a:t>
            </a:r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37B5B4D-EFA6-72A9-C65C-D731A5B5412A}"/>
              </a:ext>
            </a:extLst>
          </p:cNvPr>
          <p:cNvSpPr txBox="1"/>
          <p:nvPr/>
        </p:nvSpPr>
        <p:spPr>
          <a:xfrm>
            <a:off x="626197" y="1571720"/>
            <a:ext cx="29060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Step1.</a:t>
            </a:r>
          </a:p>
          <a:p>
            <a:r>
              <a:rPr lang="zh-CN" altLang="en-US" dirty="0"/>
              <a:t>对信号处理后进行</a:t>
            </a:r>
            <a:r>
              <a:rPr lang="en-US" altLang="zh-CN" dirty="0"/>
              <a:t>SVD</a:t>
            </a:r>
            <a:r>
              <a:rPr lang="zh-CN" altLang="en-US" dirty="0"/>
              <a:t>分解，后计算</a:t>
            </a:r>
            <a:r>
              <a:rPr lang="en-US" altLang="zh-CN" dirty="0"/>
              <a:t>W-</a:t>
            </a:r>
            <a:r>
              <a:rPr lang="zh-CN" altLang="en-US" dirty="0"/>
              <a:t>相关性系数</a:t>
            </a:r>
            <a:endParaRPr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7C6D36C-1453-EE30-D781-E6B5A0C5F3BF}"/>
              </a:ext>
            </a:extLst>
          </p:cNvPr>
          <p:cNvSpPr txBox="1"/>
          <p:nvPr/>
        </p:nvSpPr>
        <p:spPr>
          <a:xfrm>
            <a:off x="4878474" y="1571720"/>
            <a:ext cx="3511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Step2.</a:t>
            </a:r>
          </a:p>
          <a:p>
            <a:r>
              <a:rPr lang="zh-CN" altLang="en-US" dirty="0"/>
              <a:t>使用经验值，对其进行划分成两个</a:t>
            </a:r>
            <a:r>
              <a:rPr lang="en-US" altLang="zh-CN" dirty="0"/>
              <a:t>group</a:t>
            </a:r>
            <a:r>
              <a:rPr lang="zh-CN" altLang="en-US" dirty="0"/>
              <a:t>，目的是去掉</a:t>
            </a:r>
            <a:r>
              <a:rPr lang="en-US" altLang="zh-CN" dirty="0"/>
              <a:t>Trend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3E2DF46-E57C-326A-5772-3F57B5232F83}"/>
              </a:ext>
            </a:extLst>
          </p:cNvPr>
          <p:cNvSpPr txBox="1"/>
          <p:nvPr/>
        </p:nvSpPr>
        <p:spPr>
          <a:xfrm>
            <a:off x="9600410" y="1632800"/>
            <a:ext cx="1885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Step3. </a:t>
            </a:r>
          </a:p>
          <a:p>
            <a:r>
              <a:rPr lang="zh-CN" altLang="en-US" dirty="0"/>
              <a:t>重构信号 </a:t>
            </a:r>
            <a:r>
              <a:rPr lang="en-US" altLang="zh-CN" dirty="0"/>
              <a:t>based on the group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2E4BE72F-B5DC-CAE2-478E-0D212CCF04EE}"/>
              </a:ext>
            </a:extLst>
          </p:cNvPr>
          <p:cNvCxnSpPr>
            <a:cxnSpLocks/>
          </p:cNvCxnSpPr>
          <p:nvPr/>
        </p:nvCxnSpPr>
        <p:spPr>
          <a:xfrm>
            <a:off x="8957702" y="885615"/>
            <a:ext cx="0" cy="599216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D1268FF2-9C57-EF1E-3337-071EE294C47C}"/>
              </a:ext>
            </a:extLst>
          </p:cNvPr>
          <p:cNvSpPr txBox="1"/>
          <p:nvPr/>
        </p:nvSpPr>
        <p:spPr>
          <a:xfrm>
            <a:off x="9136748" y="3656125"/>
            <a:ext cx="2893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第一个重构的信号一般是</a:t>
            </a:r>
            <a:r>
              <a:rPr lang="en-US" altLang="zh-CN" dirty="0"/>
              <a:t>trend</a:t>
            </a:r>
          </a:p>
          <a:p>
            <a:endParaRPr lang="en-US" altLang="zh-CN" dirty="0"/>
          </a:p>
          <a:p>
            <a:r>
              <a:rPr lang="zh-CN" altLang="en-US" dirty="0"/>
              <a:t>第二个的重构的信号是周期</a:t>
            </a:r>
            <a:r>
              <a:rPr lang="en-US" altLang="zh-CN" dirty="0"/>
              <a:t>+Noise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28132AA-FF08-36CA-4B25-067DA8E9BF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3" t="8847" r="4960"/>
          <a:stretch/>
        </p:blipFill>
        <p:spPr>
          <a:xfrm>
            <a:off x="142398" y="3231757"/>
            <a:ext cx="3770087" cy="333402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FB93B30-8013-B484-32F9-7EA8CE0DAA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3" t="8847" r="4960"/>
          <a:stretch/>
        </p:blipFill>
        <p:spPr>
          <a:xfrm>
            <a:off x="4749181" y="3231757"/>
            <a:ext cx="3770087" cy="3334026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4552C415-A0BD-BB5B-361E-E705644C6864}"/>
              </a:ext>
            </a:extLst>
          </p:cNvPr>
          <p:cNvSpPr/>
          <p:nvPr/>
        </p:nvSpPr>
        <p:spPr>
          <a:xfrm>
            <a:off x="5305918" y="3569269"/>
            <a:ext cx="2588999" cy="2586496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4309C46-7F43-9591-FE16-1BB23749A568}"/>
              </a:ext>
            </a:extLst>
          </p:cNvPr>
          <p:cNvSpPr/>
          <p:nvPr/>
        </p:nvSpPr>
        <p:spPr>
          <a:xfrm>
            <a:off x="4996329" y="3288731"/>
            <a:ext cx="394447" cy="367394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AEA30CC-5AE7-A256-D997-C6D6F78AC47E}"/>
              </a:ext>
            </a:extLst>
          </p:cNvPr>
          <p:cNvSpPr txBox="1"/>
          <p:nvPr/>
        </p:nvSpPr>
        <p:spPr>
          <a:xfrm>
            <a:off x="5686072" y="2642400"/>
            <a:ext cx="3154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所有信号只分成两部分，目的是将</a:t>
            </a:r>
            <a:r>
              <a:rPr lang="en-US" altLang="zh-CN" dirty="0"/>
              <a:t>trend</a:t>
            </a:r>
            <a:r>
              <a:rPr lang="zh-CN" altLang="en-US" dirty="0"/>
              <a:t>分离出来</a:t>
            </a:r>
          </a:p>
        </p:txBody>
      </p:sp>
    </p:spTree>
    <p:extLst>
      <p:ext uri="{BB962C8B-B14F-4D97-AF65-F5344CB8AC3E}">
        <p14:creationId xmlns:p14="http://schemas.microsoft.com/office/powerpoint/2010/main" val="1338098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097DEFC-C986-54FB-1F74-7E158829D784}"/>
              </a:ext>
            </a:extLst>
          </p:cNvPr>
          <p:cNvSpPr txBox="1"/>
          <p:nvPr/>
        </p:nvSpPr>
        <p:spPr>
          <a:xfrm>
            <a:off x="1901682" y="1080850"/>
            <a:ext cx="7639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展示一下</a:t>
            </a:r>
            <a:r>
              <a:rPr lang="en-US" altLang="zh-CN" dirty="0"/>
              <a:t>SSA</a:t>
            </a:r>
            <a:r>
              <a:rPr lang="zh-CN" altLang="en-US" dirty="0"/>
              <a:t>降噪的效果。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D540625-FA7A-108C-DC0F-04A3294318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2" t="7310" r="6864" b="6748"/>
          <a:stretch/>
        </p:blipFill>
        <p:spPr>
          <a:xfrm>
            <a:off x="1589741" y="1450182"/>
            <a:ext cx="8788059" cy="536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279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097DEFC-C986-54FB-1F74-7E158829D784}"/>
              </a:ext>
            </a:extLst>
          </p:cNvPr>
          <p:cNvSpPr txBox="1"/>
          <p:nvPr/>
        </p:nvSpPr>
        <p:spPr>
          <a:xfrm>
            <a:off x="1901683" y="1080850"/>
            <a:ext cx="337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同时和</a:t>
            </a:r>
            <a:r>
              <a:rPr lang="en-US" altLang="zh-CN" dirty="0"/>
              <a:t>EEMD</a:t>
            </a:r>
            <a:r>
              <a:rPr lang="zh-CN" altLang="en-US" dirty="0"/>
              <a:t>，</a:t>
            </a:r>
            <a:r>
              <a:rPr lang="en-US" altLang="zh-CN" dirty="0"/>
              <a:t>VMD</a:t>
            </a:r>
            <a:r>
              <a:rPr lang="zh-CN" altLang="en-US" dirty="0"/>
              <a:t>进行对比。</a:t>
            </a:r>
            <a:endParaRPr lang="en-US" altLang="zh-CN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9C75B17-7B45-CD57-98C1-2D81CB856E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1" t="9630" r="9115" b="8889"/>
          <a:stretch/>
        </p:blipFill>
        <p:spPr>
          <a:xfrm>
            <a:off x="6894820" y="1177132"/>
            <a:ext cx="4196874" cy="484505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D45D796-D974-AD6A-DC9E-E3C14BAD89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7" t="7627" r="8321" b="6434"/>
          <a:stretch/>
        </p:blipFill>
        <p:spPr>
          <a:xfrm>
            <a:off x="1835150" y="1450182"/>
            <a:ext cx="4363032" cy="509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018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CF12710-A6D2-1564-D408-B283A4088B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" t="9907" r="6905" b="8519"/>
          <a:stretch/>
        </p:blipFill>
        <p:spPr>
          <a:xfrm>
            <a:off x="5562602" y="148627"/>
            <a:ext cx="2730500" cy="662691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E5E9C38-91AA-FAFE-3679-2C216F59C1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11" t="9466" r="7356" b="9053"/>
          <a:stretch/>
        </p:blipFill>
        <p:spPr>
          <a:xfrm>
            <a:off x="2184400" y="-33954"/>
            <a:ext cx="3079750" cy="680949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3106DD1-C3ED-CB30-053D-827FD8604BF7}"/>
              </a:ext>
            </a:extLst>
          </p:cNvPr>
          <p:cNvSpPr txBox="1"/>
          <p:nvPr/>
        </p:nvSpPr>
        <p:spPr>
          <a:xfrm>
            <a:off x="1528916" y="4974673"/>
            <a:ext cx="9134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总的来说，这四种分解相对于</a:t>
            </a:r>
            <a:r>
              <a:rPr lang="en-US" altLang="zh-CN" dirty="0"/>
              <a:t>SSA</a:t>
            </a:r>
            <a:r>
              <a:rPr lang="zh-CN" altLang="en-US" dirty="0"/>
              <a:t>都不是很好，其中</a:t>
            </a:r>
            <a:r>
              <a:rPr lang="en-US" altLang="zh-CN" dirty="0"/>
              <a:t>EEMD</a:t>
            </a:r>
            <a:r>
              <a:rPr lang="zh-CN" altLang="en-US" dirty="0"/>
              <a:t>最好一些。</a:t>
            </a:r>
            <a:r>
              <a:rPr lang="en-US" altLang="zh-CN" dirty="0"/>
              <a:t>VMD</a:t>
            </a:r>
            <a:r>
              <a:rPr lang="zh-CN" altLang="en-US" dirty="0"/>
              <a:t>需要手动调整分解个数，从</a:t>
            </a:r>
            <a:r>
              <a:rPr lang="en-US" altLang="zh-CN" dirty="0"/>
              <a:t>3-10</a:t>
            </a:r>
            <a:r>
              <a:rPr lang="zh-CN" altLang="en-US" dirty="0"/>
              <a:t>都试了，效果不是很行。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95218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8BC6CCA-9AFB-BDB3-E25B-3D91901E8F1C}"/>
              </a:ext>
            </a:extLst>
          </p:cNvPr>
          <p:cNvSpPr txBox="1"/>
          <p:nvPr/>
        </p:nvSpPr>
        <p:spPr>
          <a:xfrm>
            <a:off x="2066458" y="4272677"/>
            <a:ext cx="76396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zh-CN" altLang="en-US" dirty="0"/>
              <a:t>我认为，这个方法可以做到将</a:t>
            </a:r>
            <a:r>
              <a:rPr lang="en-US" altLang="zh-CN" dirty="0"/>
              <a:t>0.8</a:t>
            </a:r>
            <a:r>
              <a:rPr lang="zh-CN" altLang="en-US" dirty="0"/>
              <a:t>级别的</a:t>
            </a:r>
            <a:r>
              <a:rPr lang="en-US" altLang="zh-CN" dirty="0"/>
              <a:t>noise</a:t>
            </a:r>
            <a:r>
              <a:rPr lang="zh-CN" altLang="en-US" dirty="0"/>
              <a:t>，</a:t>
            </a:r>
            <a:r>
              <a:rPr lang="en-US" altLang="zh-CN" dirty="0"/>
              <a:t>S</a:t>
            </a:r>
            <a:r>
              <a:rPr lang="zh-CN" altLang="en-US" dirty="0"/>
              <a:t>和</a:t>
            </a:r>
            <a:r>
              <a:rPr lang="en-US" altLang="zh-CN" dirty="0"/>
              <a:t>D</a:t>
            </a:r>
            <a:r>
              <a:rPr lang="zh-CN" altLang="en-US" dirty="0"/>
              <a:t>的预测指标</a:t>
            </a:r>
            <a:r>
              <a:rPr lang="en-US" altLang="zh-CN" dirty="0"/>
              <a:t>MAE&lt;3,</a:t>
            </a:r>
          </a:p>
          <a:p>
            <a:endParaRPr lang="en-US" altLang="zh-CN" dirty="0"/>
          </a:p>
          <a:p>
            <a:r>
              <a:rPr lang="zh-CN" altLang="en-US" dirty="0"/>
              <a:t>可以进一步优化的点在于</a:t>
            </a:r>
            <a:r>
              <a:rPr lang="en-US" altLang="zh-CN" dirty="0"/>
              <a:t> </a:t>
            </a:r>
            <a:r>
              <a:rPr lang="zh-CN" altLang="en-US" dirty="0"/>
              <a:t>更高精度的划分</a:t>
            </a:r>
            <a:r>
              <a:rPr lang="en-US" altLang="zh-CN" dirty="0"/>
              <a:t>group(</a:t>
            </a:r>
            <a:r>
              <a:rPr lang="zh-CN" altLang="en-US" dirty="0"/>
              <a:t>比如基于搜索的方法</a:t>
            </a:r>
            <a:r>
              <a:rPr lang="en-US" altLang="zh-CN" dirty="0"/>
              <a:t>),</a:t>
            </a:r>
            <a:r>
              <a:rPr lang="zh-CN" altLang="en-US" dirty="0"/>
              <a:t>而不是用眼睛看相关性矩阵。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比较令人惊讶的是这种方法</a:t>
            </a:r>
            <a:r>
              <a:rPr lang="en-US" altLang="zh-CN" dirty="0"/>
              <a:t>D</a:t>
            </a:r>
            <a:r>
              <a:rPr lang="zh-CN" altLang="en-US" dirty="0"/>
              <a:t>的预测准确率非常高，这个意味着大小锋的相对</a:t>
            </a:r>
            <a:r>
              <a:rPr lang="en-US" altLang="zh-CN" dirty="0"/>
              <a:t>Amplitude</a:t>
            </a:r>
            <a:r>
              <a:rPr lang="zh-CN" altLang="en-US" dirty="0"/>
              <a:t>可以被还原。具体数学原理，我会尝试在下一周弄清楚。</a:t>
            </a:r>
            <a:endParaRPr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4D661F6-8970-E5E1-847D-59408B03F489}"/>
              </a:ext>
            </a:extLst>
          </p:cNvPr>
          <p:cNvSpPr txBox="1"/>
          <p:nvPr/>
        </p:nvSpPr>
        <p:spPr>
          <a:xfrm>
            <a:off x="4274896" y="1886154"/>
            <a:ext cx="4802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</a:t>
            </a:r>
            <a:r>
              <a:rPr lang="zh-CN" altLang="en-US" dirty="0"/>
              <a:t>和</a:t>
            </a:r>
            <a:r>
              <a:rPr lang="en-US" altLang="zh-CN" dirty="0"/>
              <a:t>D</a:t>
            </a:r>
            <a:r>
              <a:rPr lang="zh-CN" altLang="en-US" dirty="0"/>
              <a:t>的效果展示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119F06A-1A8B-48EC-C220-F57908B84F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8" t="9529" r="7720" b="6298"/>
          <a:stretch/>
        </p:blipFill>
        <p:spPr>
          <a:xfrm>
            <a:off x="6568740" y="939898"/>
            <a:ext cx="5396753" cy="352499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8EF6BC7-04CE-0C06-1FC9-44B5FEDB60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7" t="10141" r="7926" b="3899"/>
          <a:stretch/>
        </p:blipFill>
        <p:spPr>
          <a:xfrm>
            <a:off x="1122219" y="988150"/>
            <a:ext cx="5396753" cy="355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932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816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Work_2: </a:t>
            </a:r>
            <a:r>
              <a:rPr lang="en-US" altLang="zh-CN" sz="1400" dirty="0"/>
              <a:t>S &amp; D prediction in the noise level of 0.1 by getting template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72FFF2B-1394-DF02-2C0A-16C7EE932BC7}"/>
              </a:ext>
            </a:extLst>
          </p:cNvPr>
          <p:cNvSpPr/>
          <p:nvPr/>
        </p:nvSpPr>
        <p:spPr>
          <a:xfrm>
            <a:off x="5981989" y="2321473"/>
            <a:ext cx="3441682" cy="6965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Calculate Period based on peaks detection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DEA9870E-44B8-50F6-A773-7E5BF82D2C9C}"/>
              </a:ext>
            </a:extLst>
          </p:cNvPr>
          <p:cNvSpPr/>
          <p:nvPr/>
        </p:nvSpPr>
        <p:spPr>
          <a:xfrm>
            <a:off x="5986162" y="3346292"/>
            <a:ext cx="3441682" cy="4654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Segmentation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EE3CA92-1C9C-E2A3-4E92-5E806CE41ED1}"/>
              </a:ext>
            </a:extLst>
          </p:cNvPr>
          <p:cNvSpPr/>
          <p:nvPr/>
        </p:nvSpPr>
        <p:spPr>
          <a:xfrm>
            <a:off x="5983696" y="4161635"/>
            <a:ext cx="3441680" cy="479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K-shapes Clustering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AAE37AA-3677-EE85-1548-65F904857661}"/>
              </a:ext>
            </a:extLst>
          </p:cNvPr>
          <p:cNvSpPr/>
          <p:nvPr/>
        </p:nvSpPr>
        <p:spPr>
          <a:xfrm>
            <a:off x="5981989" y="5079866"/>
            <a:ext cx="3443388" cy="4574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Get Template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CAC7C9C-C827-F70E-0543-11BCB062CC43}"/>
              </a:ext>
            </a:extLst>
          </p:cNvPr>
          <p:cNvSpPr/>
          <p:nvPr/>
        </p:nvSpPr>
        <p:spPr>
          <a:xfrm>
            <a:off x="5981989" y="5976555"/>
            <a:ext cx="3440921" cy="4574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0" i="0" dirty="0">
                <a:solidFill>
                  <a:srgbClr val="212529"/>
                </a:solidFill>
                <a:effectLst/>
                <a:latin typeface="-apple-system"/>
              </a:rPr>
              <a:t>…</a:t>
            </a:r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A905801D-09F8-9EDA-E763-4D48798DED8A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>
            <a:off x="7702830" y="3018009"/>
            <a:ext cx="4173" cy="3282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48F50FAC-0A94-1A05-EC14-010374649244}"/>
              </a:ext>
            </a:extLst>
          </p:cNvPr>
          <p:cNvCxnSpPr>
            <a:cxnSpLocks/>
            <a:stCxn id="28" idx="2"/>
            <a:endCxn id="29" idx="0"/>
          </p:cNvCxnSpPr>
          <p:nvPr/>
        </p:nvCxnSpPr>
        <p:spPr>
          <a:xfrm flipH="1">
            <a:off x="7704536" y="3811703"/>
            <a:ext cx="2467" cy="3499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740B9A83-756D-87B3-6E35-E16AC426BEAC}"/>
              </a:ext>
            </a:extLst>
          </p:cNvPr>
          <p:cNvCxnSpPr>
            <a:cxnSpLocks/>
            <a:stCxn id="30" idx="2"/>
            <a:endCxn id="31" idx="0"/>
          </p:cNvCxnSpPr>
          <p:nvPr/>
        </p:nvCxnSpPr>
        <p:spPr>
          <a:xfrm flipH="1">
            <a:off x="7702450" y="5537361"/>
            <a:ext cx="1233" cy="4391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73D38EBD-D00C-69FF-B0B0-810D7B51A14E}"/>
              </a:ext>
            </a:extLst>
          </p:cNvPr>
          <p:cNvCxnSpPr>
            <a:cxnSpLocks/>
            <a:stCxn id="37" idx="2"/>
            <a:endCxn id="27" idx="0"/>
          </p:cNvCxnSpPr>
          <p:nvPr/>
        </p:nvCxnSpPr>
        <p:spPr>
          <a:xfrm flipH="1">
            <a:off x="7702830" y="1739441"/>
            <a:ext cx="1" cy="5820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17154461-C05A-12C8-6952-F724A316857F}"/>
              </a:ext>
            </a:extLst>
          </p:cNvPr>
          <p:cNvCxnSpPr>
            <a:cxnSpLocks/>
            <a:stCxn id="29" idx="2"/>
            <a:endCxn id="30" idx="0"/>
          </p:cNvCxnSpPr>
          <p:nvPr/>
        </p:nvCxnSpPr>
        <p:spPr>
          <a:xfrm flipH="1">
            <a:off x="7703683" y="4640672"/>
            <a:ext cx="853" cy="4391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15CD4E8C-4C01-998B-5B73-BFDFB554D8EA}"/>
              </a:ext>
            </a:extLst>
          </p:cNvPr>
          <p:cNvSpPr txBox="1"/>
          <p:nvPr/>
        </p:nvSpPr>
        <p:spPr>
          <a:xfrm>
            <a:off x="6407833" y="1093110"/>
            <a:ext cx="25899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Data</a:t>
            </a:r>
          </a:p>
          <a:p>
            <a:pPr algn="ctr"/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Noise: </a:t>
            </a:r>
            <a:r>
              <a:rPr lang="en-US" altLang="zh-CN" b="1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0.1</a:t>
            </a:r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, No RR</a:t>
            </a: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)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4DFE30AC-CB23-A475-0640-850A35294A8D}"/>
              </a:ext>
            </a:extLst>
          </p:cNvPr>
          <p:cNvSpPr/>
          <p:nvPr/>
        </p:nvSpPr>
        <p:spPr>
          <a:xfrm>
            <a:off x="697922" y="2321473"/>
            <a:ext cx="3441682" cy="6965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Calculate period based on HR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A32A42A6-22BE-B9DE-C2AD-AF0C4AB89451}"/>
              </a:ext>
            </a:extLst>
          </p:cNvPr>
          <p:cNvSpPr/>
          <p:nvPr/>
        </p:nvSpPr>
        <p:spPr>
          <a:xfrm>
            <a:off x="702095" y="3346292"/>
            <a:ext cx="3441682" cy="4654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Segmentation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B611F95B-D097-2840-438F-8F95D2613E87}"/>
              </a:ext>
            </a:extLst>
          </p:cNvPr>
          <p:cNvSpPr/>
          <p:nvPr/>
        </p:nvSpPr>
        <p:spPr>
          <a:xfrm>
            <a:off x="699629" y="4161635"/>
            <a:ext cx="3441680" cy="479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K-shapes Clustering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85FCA7CA-F9D9-EEB1-531F-93CDCA667249}"/>
              </a:ext>
            </a:extLst>
          </p:cNvPr>
          <p:cNvSpPr/>
          <p:nvPr/>
        </p:nvSpPr>
        <p:spPr>
          <a:xfrm>
            <a:off x="697922" y="5079866"/>
            <a:ext cx="3443388" cy="4574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Get Template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7246C2C7-1168-A7F8-3FD4-55F75AD71B3D}"/>
              </a:ext>
            </a:extLst>
          </p:cNvPr>
          <p:cNvSpPr/>
          <p:nvPr/>
        </p:nvSpPr>
        <p:spPr>
          <a:xfrm>
            <a:off x="697922" y="5976555"/>
            <a:ext cx="3440921" cy="4574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0" i="0" dirty="0">
                <a:solidFill>
                  <a:srgbClr val="212529"/>
                </a:solidFill>
                <a:effectLst/>
                <a:latin typeface="-apple-system"/>
              </a:rPr>
              <a:t>…</a:t>
            </a:r>
          </a:p>
        </p:txBody>
      </p: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8FDADC6F-A19F-A900-CDD5-F416A5D115AD}"/>
              </a:ext>
            </a:extLst>
          </p:cNvPr>
          <p:cNvCxnSpPr>
            <a:cxnSpLocks/>
            <a:stCxn id="70" idx="2"/>
            <a:endCxn id="71" idx="0"/>
          </p:cNvCxnSpPr>
          <p:nvPr/>
        </p:nvCxnSpPr>
        <p:spPr>
          <a:xfrm>
            <a:off x="2418763" y="3018009"/>
            <a:ext cx="4173" cy="3282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320EE217-95F7-1EAB-A73C-112E5BB8D658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flipH="1">
            <a:off x="2420469" y="3811703"/>
            <a:ext cx="2467" cy="3499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948EC04F-1C13-FF95-EB84-074538DB7D6D}"/>
              </a:ext>
            </a:extLst>
          </p:cNvPr>
          <p:cNvCxnSpPr>
            <a:cxnSpLocks/>
            <a:stCxn id="73" idx="2"/>
            <a:endCxn id="74" idx="0"/>
          </p:cNvCxnSpPr>
          <p:nvPr/>
        </p:nvCxnSpPr>
        <p:spPr>
          <a:xfrm flipH="1">
            <a:off x="2418383" y="5537361"/>
            <a:ext cx="1233" cy="4391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892FA8C9-7BA8-5D4A-530B-8765148369A7}"/>
              </a:ext>
            </a:extLst>
          </p:cNvPr>
          <p:cNvCxnSpPr>
            <a:cxnSpLocks/>
            <a:stCxn id="80" idx="2"/>
            <a:endCxn id="70" idx="0"/>
          </p:cNvCxnSpPr>
          <p:nvPr/>
        </p:nvCxnSpPr>
        <p:spPr>
          <a:xfrm flipH="1">
            <a:off x="2418763" y="1739441"/>
            <a:ext cx="1" cy="5820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35C9B866-7DF1-A0E5-59F2-ACEB88BEC353}"/>
              </a:ext>
            </a:extLst>
          </p:cNvPr>
          <p:cNvCxnSpPr>
            <a:cxnSpLocks/>
            <a:stCxn id="72" idx="2"/>
            <a:endCxn id="73" idx="0"/>
          </p:cNvCxnSpPr>
          <p:nvPr/>
        </p:nvCxnSpPr>
        <p:spPr>
          <a:xfrm flipH="1">
            <a:off x="2419616" y="4640672"/>
            <a:ext cx="853" cy="4391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362C46F8-55BF-EA31-9539-C04A021688A6}"/>
              </a:ext>
            </a:extLst>
          </p:cNvPr>
          <p:cNvSpPr txBox="1"/>
          <p:nvPr/>
        </p:nvSpPr>
        <p:spPr>
          <a:xfrm>
            <a:off x="1123766" y="1093110"/>
            <a:ext cx="25899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Data</a:t>
            </a:r>
          </a:p>
          <a:p>
            <a:pPr algn="ctr"/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Noise: </a:t>
            </a:r>
            <a:r>
              <a:rPr lang="en-US" altLang="zh-CN" b="1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0.1</a:t>
            </a:r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, No RR</a:t>
            </a: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)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7D4CB667-5027-CAB0-9DC9-A3A1F9D2949B}"/>
              </a:ext>
            </a:extLst>
          </p:cNvPr>
          <p:cNvSpPr txBox="1"/>
          <p:nvPr/>
        </p:nvSpPr>
        <p:spPr>
          <a:xfrm>
            <a:off x="9550912" y="2317189"/>
            <a:ext cx="2734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此处插入计算公式</a:t>
            </a:r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E93621D2-0FF1-5CEA-5413-6CF2BB4FEAE0}"/>
              </a:ext>
            </a:extLst>
          </p:cNvPr>
          <p:cNvCxnSpPr>
            <a:cxnSpLocks/>
          </p:cNvCxnSpPr>
          <p:nvPr/>
        </p:nvCxnSpPr>
        <p:spPr>
          <a:xfrm>
            <a:off x="5059354" y="931371"/>
            <a:ext cx="0" cy="599216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167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 1">
      <a:majorFont>
        <a:latin typeface="Consolas"/>
        <a:ea typeface="等线 Light"/>
        <a:cs typeface=""/>
      </a:majorFont>
      <a:minorFont>
        <a:latin typeface="Consolas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3376</TotalTime>
  <Words>1224</Words>
  <Application>Microsoft Office PowerPoint</Application>
  <PresentationFormat>宽屏</PresentationFormat>
  <Paragraphs>152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-apple-system</vt:lpstr>
      <vt:lpstr>等线</vt:lpstr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老 甲鱼</dc:creator>
  <cp:lastModifiedBy>老 甲鱼</cp:lastModifiedBy>
  <cp:revision>5213</cp:revision>
  <dcterms:created xsi:type="dcterms:W3CDTF">2023-07-30T03:21:28Z</dcterms:created>
  <dcterms:modified xsi:type="dcterms:W3CDTF">2023-08-27T11:26:57Z</dcterms:modified>
</cp:coreProperties>
</file>

<file path=docProps/thumbnail.jpeg>
</file>